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9" r:id="rId2"/>
    <p:sldId id="383" r:id="rId3"/>
    <p:sldId id="278" r:id="rId4"/>
    <p:sldId id="300" r:id="rId5"/>
    <p:sldId id="323" r:id="rId6"/>
    <p:sldId id="302" r:id="rId7"/>
    <p:sldId id="303" r:id="rId8"/>
    <p:sldId id="304" r:id="rId9"/>
    <p:sldId id="324" r:id="rId10"/>
    <p:sldId id="306" r:id="rId11"/>
    <p:sldId id="307" r:id="rId12"/>
    <p:sldId id="308" r:id="rId13"/>
    <p:sldId id="325" r:id="rId14"/>
    <p:sldId id="309" r:id="rId15"/>
    <p:sldId id="326" r:id="rId16"/>
    <p:sldId id="327" r:id="rId17"/>
    <p:sldId id="328" r:id="rId18"/>
    <p:sldId id="329" r:id="rId19"/>
    <p:sldId id="330" r:id="rId20"/>
    <p:sldId id="315" r:id="rId21"/>
    <p:sldId id="331" r:id="rId22"/>
    <p:sldId id="332" r:id="rId23"/>
    <p:sldId id="333" r:id="rId24"/>
    <p:sldId id="334" r:id="rId25"/>
    <p:sldId id="335" r:id="rId26"/>
    <p:sldId id="337" r:id="rId27"/>
    <p:sldId id="338" r:id="rId28"/>
    <p:sldId id="340" r:id="rId29"/>
    <p:sldId id="342" r:id="rId30"/>
    <p:sldId id="336" r:id="rId31"/>
    <p:sldId id="344" r:id="rId32"/>
    <p:sldId id="351" r:id="rId33"/>
    <p:sldId id="352" r:id="rId34"/>
    <p:sldId id="353" r:id="rId35"/>
    <p:sldId id="354" r:id="rId36"/>
    <p:sldId id="356" r:id="rId37"/>
    <p:sldId id="357" r:id="rId38"/>
    <p:sldId id="359" r:id="rId39"/>
    <p:sldId id="377" r:id="rId40"/>
    <p:sldId id="361" r:id="rId41"/>
    <p:sldId id="378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80" r:id="rId52"/>
    <p:sldId id="376" r:id="rId53"/>
    <p:sldId id="381" r:id="rId54"/>
    <p:sldId id="375" r:id="rId55"/>
    <p:sldId id="372" r:id="rId56"/>
    <p:sldId id="373" r:id="rId57"/>
    <p:sldId id="320" r:id="rId58"/>
    <p:sldId id="321" r:id="rId59"/>
    <p:sldId id="322" r:id="rId60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0" autoAdjust="0"/>
    <p:restoredTop sz="59729" autoAdjust="0"/>
  </p:normalViewPr>
  <p:slideViewPr>
    <p:cSldViewPr snapToGrid="0">
      <p:cViewPr varScale="1">
        <p:scale>
          <a:sx n="72" d="100"/>
          <a:sy n="72" d="100"/>
        </p:scale>
        <p:origin x="1974" y="5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2019/4/11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42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赤 </a:t>
            </a:r>
            <a:r>
              <a:rPr kumimoji="1" lang="en-US" altLang="ja-JP" dirty="0" smtClean="0"/>
              <a:t>(6-2,</a:t>
            </a:r>
            <a:r>
              <a:rPr kumimoji="1" lang="en-US" altLang="ja-JP" baseline="0" dirty="0" smtClean="0"/>
              <a:t> 2-2</a:t>
            </a:r>
            <a:r>
              <a:rPr kumimoji="1" lang="en-US" altLang="ja-JP" dirty="0" smtClean="0"/>
              <a:t>) = (4,0)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(4,0)  ( 1/3, 0   ) (4 )  = (4/3,0)(4,0) = 16/3</a:t>
            </a:r>
          </a:p>
          <a:p>
            <a:r>
              <a:rPr kumimoji="1" lang="en-US" altLang="ja-JP" dirty="0" smtClean="0"/>
              <a:t>         ( 0    ,1/3)  (0)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青</a:t>
            </a:r>
            <a:r>
              <a:rPr kumimoji="1" lang="en-US" altLang="ja-JP" dirty="0" smtClean="0"/>
              <a:t>: (-4,0) (10/3</a:t>
            </a:r>
            <a:r>
              <a:rPr kumimoji="1" lang="en-US" altLang="ja-JP" baseline="0" dirty="0" smtClean="0"/>
              <a:t>   0  ) -4  = 160/3</a:t>
            </a:r>
          </a:p>
          <a:p>
            <a:r>
              <a:rPr kumimoji="1" lang="en-US" altLang="ja-JP" baseline="0" dirty="0" smtClean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すべての事象の生起確率が等しい時（</a:t>
            </a:r>
            <a:r>
              <a:rPr kumimoji="1" lang="en-US" altLang="ja-JP" dirty="0" smtClean="0"/>
              <a:t>N</a:t>
            </a:r>
            <a:r>
              <a:rPr kumimoji="1" lang="ja-JP" altLang="en-US" dirty="0" smtClean="0"/>
              <a:t>個の事象が考えられそれぞれの生起確率が</a:t>
            </a:r>
            <a:r>
              <a:rPr kumimoji="1" lang="en-US" altLang="ja-JP" dirty="0" smtClean="0"/>
              <a:t>1/N</a:t>
            </a:r>
            <a:r>
              <a:rPr kumimoji="1" lang="ja-JP" altLang="en-US" dirty="0" smtClean="0"/>
              <a:t>のとき）、エントロピーは最大となる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どの事象が起こるか最も予測しにくい状態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err="1" smtClean="0"/>
              <a:t>なので</a:t>
            </a:r>
            <a:r>
              <a:rPr kumimoji="1" lang="ja-JP" altLang="en-US" dirty="0" smtClean="0"/>
              <a:t>エントロピー（平均情報量）がなるべく下がるような分割をしたい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0.1 0.5 0.3</a:t>
            </a:r>
            <a:r>
              <a:rPr kumimoji="1" lang="en-US" altLang="ja-JP" baseline="0" dirty="0" smtClean="0"/>
              <a:t> 0.1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10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http://www.dsi.unive.it/~srotabul/files/publications/iccv11.pdf</a:t>
            </a:r>
          </a:p>
          <a:p>
            <a:r>
              <a:rPr kumimoji="1" lang="en-US" altLang="ja-JP" dirty="0" smtClean="0"/>
              <a:t>[Q]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2050-B501-44A3-AE42-34068B002CD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2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2019/4/11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2019/4/11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2019/4/11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2019/4/11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2019/4/11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2019/4/11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2019/4/11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2019/4/11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2019/4/11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2019/4/11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2019/4/11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image" Target="../media/image48.pn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01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36.png"/><Relationship Id="rId4" Type="http://schemas.openxmlformats.org/officeDocument/2006/relationships/image" Target="../media/image13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310.png"/><Relationship Id="rId9" Type="http://schemas.openxmlformats.org/officeDocument/2006/relationships/image" Target="../media/image8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99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3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1200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1) </a:t>
            </a:r>
            <a:r>
              <a:rPr lang="ja-JP" altLang="en-US" b="1" u="sng" dirty="0"/>
              <a:t>クラス分類 </a:t>
            </a:r>
            <a:r>
              <a:rPr lang="en-US" altLang="ja-JP" b="1" u="sng" dirty="0"/>
              <a:t>Classification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複数の入力データを既知のクラスに分類する</a:t>
            </a:r>
            <a:r>
              <a:rPr lang="en-US" altLang="ja-JP" dirty="0"/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81200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2)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複数の入力データから未知の類似したグループを発見する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9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</a:t>
            </a:r>
            <a:r>
              <a:rPr lang="ja-JP" altLang="en-US" dirty="0" smtClean="0"/>
              <a:t>画像群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クラス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が既に付いた画像群</a:t>
            </a:r>
            <a:endParaRPr lang="en-US" altLang="ja-JP" sz="2000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422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method,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cut,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の彩度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の色相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182457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2778952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より、入力画像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</a:t>
            </a:r>
            <a:r>
              <a:rPr lang="ja-JP" altLang="en-US" sz="2400" dirty="0" smtClean="0"/>
              <a:t>射影（配置）し</a:t>
            </a:r>
            <a:r>
              <a:rPr lang="ja-JP" altLang="en-US" sz="2400" dirty="0"/>
              <a:t>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を特徴空間に射影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画像も特徴空間射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が一番近い正解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返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b="1" dirty="0" smtClean="0"/>
              <a:t>デジタル</a:t>
            </a:r>
            <a:r>
              <a:rPr lang="ja-JP" altLang="en-US" sz="3600" b="1" dirty="0"/>
              <a:t>メディア</a:t>
            </a:r>
            <a:r>
              <a:rPr lang="ja-JP" altLang="en-US" sz="3600" b="1" dirty="0" smtClean="0"/>
              <a:t>処理２、</a:t>
            </a:r>
            <a:r>
              <a:rPr lang="en-US" altLang="ja-JP" sz="3600" b="1" dirty="0" smtClean="0"/>
              <a:t>2019</a:t>
            </a:r>
            <a:r>
              <a:rPr lang="ja-JP" altLang="en-US" sz="3600" b="1" dirty="0" smtClean="0"/>
              <a:t>（前期）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4/11   </a:t>
            </a:r>
            <a:r>
              <a:rPr lang="ja-JP" altLang="en-US" sz="1800" dirty="0" smtClean="0"/>
              <a:t>序論</a:t>
            </a:r>
            <a:r>
              <a:rPr lang="en-US" altLang="ja-JP" sz="1800" dirty="0" smtClean="0"/>
              <a:t>		: </a:t>
            </a:r>
            <a:r>
              <a:rPr lang="ja-JP" altLang="en-US" sz="1800" dirty="0" smtClean="0"/>
              <a:t>イントロダクション，テクスチャ合成</a:t>
            </a:r>
            <a:r>
              <a:rPr lang="en-US" altLang="ja-JP" sz="1800" dirty="0" smtClean="0"/>
              <a:t>     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4/18</a:t>
            </a:r>
            <a:r>
              <a:rPr lang="ja-JP" altLang="en-US" sz="1800" dirty="0" smtClean="0"/>
              <a:t>　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1 	: </a:t>
            </a:r>
            <a:r>
              <a:rPr lang="ja-JP" altLang="en-US" sz="1800" dirty="0"/>
              <a:t>テンプレートマッチング、コーナー・エッジ検出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4/25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2 	: </a:t>
            </a:r>
            <a:r>
              <a:rPr lang="en-US" altLang="ja-JP" sz="1800" dirty="0" err="1"/>
              <a:t>DoG</a:t>
            </a:r>
            <a:r>
              <a:rPr lang="ja-JP" altLang="en-US" sz="1800" dirty="0"/>
              <a:t>特徴量、</a:t>
            </a:r>
            <a:r>
              <a:rPr lang="en-US" altLang="ja-JP" sz="1800" dirty="0"/>
              <a:t>SIFT</a:t>
            </a:r>
            <a:r>
              <a:rPr lang="ja-JP" altLang="en-US" sz="1800" dirty="0"/>
              <a:t>特徴量、ハフ変換</a:t>
            </a:r>
            <a:r>
              <a:rPr lang="en-US" altLang="ja-JP" sz="1800" dirty="0"/>
              <a:t>		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5/09</a:t>
            </a:r>
            <a:r>
              <a:rPr lang="ja-JP" altLang="en-US" sz="1800" dirty="0" smtClean="0"/>
              <a:t>　領域分割</a:t>
            </a:r>
            <a:r>
              <a:rPr lang="en-US" altLang="ja-JP" sz="1800" dirty="0" smtClean="0"/>
              <a:t>	</a:t>
            </a:r>
            <a:r>
              <a:rPr lang="en-US" altLang="ja-JP" sz="1800" dirty="0"/>
              <a:t>	: </a:t>
            </a:r>
            <a:r>
              <a:rPr lang="ja-JP" altLang="en-US" sz="1800" dirty="0" smtClean="0"/>
              <a:t>領域分割とは，閾値法，領域</a:t>
            </a:r>
            <a:r>
              <a:rPr lang="ja-JP" altLang="en-US" sz="1800" dirty="0"/>
              <a:t>拡張法，動的輪郭</a:t>
            </a:r>
            <a:r>
              <a:rPr lang="ja-JP" altLang="en-US" sz="1800" dirty="0" smtClean="0"/>
              <a:t>モデル</a:t>
            </a:r>
            <a:r>
              <a:rPr lang="en-US" altLang="ja-JP" sz="1800" dirty="0"/>
              <a:t>	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5/16</a:t>
            </a:r>
            <a:r>
              <a:rPr lang="ja-JP" altLang="en-US" sz="1800" dirty="0"/>
              <a:t>　領域分割</a:t>
            </a:r>
            <a:r>
              <a:rPr lang="en-US" altLang="ja-JP" sz="1800" dirty="0"/>
              <a:t>		</a:t>
            </a:r>
            <a:r>
              <a:rPr lang="en-US" altLang="ja-JP" sz="1800" dirty="0" smtClean="0"/>
              <a:t>:</a:t>
            </a:r>
            <a:r>
              <a:rPr lang="ja-JP" altLang="en-US" sz="1800" dirty="0"/>
              <a:t> </a:t>
            </a:r>
            <a:r>
              <a:rPr lang="ja-JP" altLang="en-US" sz="1800" dirty="0" smtClean="0"/>
              <a:t>グラフカット，モーフォロジー処理，</a:t>
            </a:r>
            <a:r>
              <a:rPr lang="en-US" altLang="ja-JP" sz="1800" dirty="0" smtClean="0"/>
              <a:t>Marching cubes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en-US" altLang="ja-JP" sz="1800" dirty="0" smtClean="0"/>
              <a:t>5/23</a:t>
            </a:r>
            <a:r>
              <a:rPr kumimoji="1"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1	: </a:t>
            </a:r>
            <a:r>
              <a:rPr lang="ja-JP" altLang="en-US" sz="1800" dirty="0"/>
              <a:t>パターン認識概論，</a:t>
            </a:r>
            <a:r>
              <a:rPr lang="ja-JP" altLang="en-US" sz="1800" dirty="0" smtClean="0"/>
              <a:t>サポートベクタマシン</a:t>
            </a:r>
            <a:r>
              <a:rPr kumimoji="1"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5/30</a:t>
            </a:r>
            <a:r>
              <a:rPr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2	: </a:t>
            </a:r>
            <a:r>
              <a:rPr lang="ja-JP" altLang="en-US" sz="1800" dirty="0"/>
              <a:t>ニューラルネットワーク、深層</a:t>
            </a:r>
            <a:r>
              <a:rPr lang="ja-JP" altLang="en-US" sz="1800" dirty="0" smtClean="0"/>
              <a:t>学習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6/06</a:t>
            </a:r>
            <a:r>
              <a:rPr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3: </a:t>
            </a:r>
            <a:r>
              <a:rPr lang="ja-JP" altLang="en-US" sz="1800" dirty="0" smtClean="0"/>
              <a:t>主成分分析</a:t>
            </a:r>
            <a:r>
              <a:rPr lang="en-US" altLang="ja-JP" sz="1800" dirty="0" smtClean="0"/>
              <a:t>, </a:t>
            </a:r>
            <a:r>
              <a:rPr lang="ja-JP" altLang="en-US" sz="1800" dirty="0" smtClean="0"/>
              <a:t>オートエンコーダ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6/13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　</a:t>
            </a:r>
            <a:r>
              <a:rPr lang="ja-JP" altLang="en-US" sz="1800" b="1" dirty="0">
                <a:solidFill>
                  <a:srgbClr val="FF0000"/>
                </a:solidFill>
              </a:rPr>
              <a:t>筆記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試験（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50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点満点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)</a:t>
            </a:r>
            <a:r>
              <a:rPr lang="en-US" altLang="ja-JP" sz="1800" dirty="0" smtClean="0"/>
              <a:t> </a:t>
            </a:r>
            <a:r>
              <a:rPr lang="en-US" altLang="ja-JP" sz="1800" b="1" dirty="0"/>
              <a:t>	</a:t>
            </a:r>
            <a:endParaRPr lang="en-US" altLang="ja-JP" sz="18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0070C0"/>
                </a:solidFill>
              </a:rPr>
              <a:t>6/20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　</a:t>
            </a:r>
            <a:r>
              <a:rPr lang="ja-JP" altLang="en-US" sz="1800" b="1" dirty="0">
                <a:solidFill>
                  <a:srgbClr val="0070C0"/>
                </a:solidFill>
              </a:rPr>
              <a:t>プログラミング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演習  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1</a:t>
            </a:r>
            <a:r>
              <a:rPr lang="en-US" altLang="ja-JP" sz="1800" b="1" dirty="0">
                <a:solidFill>
                  <a:srgbClr val="0070C0"/>
                </a:solidFill>
              </a:rPr>
              <a:t> 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(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基礎的な課題</a:t>
            </a:r>
            <a:r>
              <a:rPr lang="en-US" altLang="ja-JP" sz="1800" b="1" dirty="0">
                <a:solidFill>
                  <a:srgbClr val="0070C0"/>
                </a:solidFill>
              </a:rPr>
              <a:t>3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0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点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, 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発展的な課題 </a:t>
            </a:r>
            <a:r>
              <a:rPr lang="en-US" altLang="ja-JP" sz="1800" b="1" dirty="0">
                <a:solidFill>
                  <a:srgbClr val="0070C0"/>
                </a:solidFill>
              </a:rPr>
              <a:t>2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0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点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0070C0"/>
                </a:solidFill>
              </a:rPr>
              <a:t>6/27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　</a:t>
            </a:r>
            <a:r>
              <a:rPr lang="ja-JP" altLang="en-US" sz="1800" b="1" dirty="0">
                <a:solidFill>
                  <a:srgbClr val="0070C0"/>
                </a:solidFill>
              </a:rPr>
              <a:t>プログラミング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演習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  2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0070C0"/>
                </a:solidFill>
              </a:rPr>
              <a:t>7/04   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プログラミング演習  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3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0070C0"/>
                </a:solidFill>
              </a:rPr>
              <a:t>7/11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　プログラミング演習  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4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0070C0"/>
                </a:solidFill>
              </a:rPr>
              <a:t>7/18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　</a:t>
            </a:r>
            <a:r>
              <a:rPr lang="ja-JP" altLang="en-US" sz="1800" b="1" dirty="0">
                <a:solidFill>
                  <a:srgbClr val="0070C0"/>
                </a:solidFill>
              </a:rPr>
              <a:t>プログラミング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演習  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574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有名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空間を分割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する（訓練）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まとめ 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 smtClean="0"/>
              <a:t>『</a:t>
            </a:r>
            <a:r>
              <a:rPr lang="ja-JP" altLang="en-US" sz="2400" dirty="0" smtClean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 smtClean="0"/>
              <a:t>』</a:t>
            </a:r>
            <a:r>
              <a:rPr lang="ja-JP" altLang="en-US" sz="2400" dirty="0" smtClean="0"/>
              <a:t> </a:t>
            </a:r>
            <a:r>
              <a:rPr lang="en-US" altLang="ja-JP" sz="2400" i="1" dirty="0" smtClean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 </a:t>
            </a:r>
            <a:r>
              <a:rPr lang="en-US" altLang="ja-JP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の入力データから未知の類似した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グループ（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クラスタ）を発見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教師データ（ラベルつき特徴ベクトル）から特徴空間の分割方法を学習し</a:t>
            </a:r>
            <a:r>
              <a:rPr lang="ja-JP" altLang="en-US" sz="2400" dirty="0"/>
              <a:t>，</a:t>
            </a:r>
            <a:r>
              <a:rPr lang="ja-JP" altLang="en-US" sz="2400" dirty="0" smtClean="0"/>
              <a:t>未知データにラベル付けを行なう手法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プロトタイプ法，</a:t>
            </a:r>
            <a:r>
              <a:rPr lang="en-US" altLang="ja-JP" sz="2400" dirty="0" err="1" smtClean="0"/>
              <a:t>kNN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k-Nearest-Neighbor</a:t>
            </a:r>
            <a:r>
              <a:rPr lang="ja-JP" altLang="en-US" sz="2400" dirty="0" smtClean="0"/>
              <a:t>法），</a:t>
            </a:r>
            <a:r>
              <a:rPr lang="en-US" altLang="ja-JP" sz="2400" dirty="0" smtClean="0"/>
              <a:t>SVM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Support Vector </a:t>
            </a:r>
            <a:r>
              <a:rPr lang="en-US" altLang="ja-JP" sz="2400" dirty="0" err="1" smtClean="0"/>
              <a:t>Macine</a:t>
            </a:r>
            <a:r>
              <a:rPr lang="ja-JP" altLang="en-US" sz="2400" dirty="0" smtClean="0"/>
              <a:t>）</a:t>
            </a:r>
            <a:r>
              <a:rPr lang="en-US" altLang="ja-JP" sz="2400" dirty="0" smtClean="0"/>
              <a:t>RM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Random Forest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各クラスを代表する点を選択（作成）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 smtClean="0"/>
              <a:t>代表的なデータをプロトタイプにする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クラス内データの平均値をプロトタイプにする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ja-JP" altLang="en-US" sz="2400" dirty="0" smtClean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 smtClean="0"/>
                  <a:t>プロトタイプまでの距離で識別するのは</a:t>
                </a:r>
                <a:r>
                  <a:rPr lang="en-US" altLang="ja-JP" sz="2400" dirty="0" smtClean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で</a:t>
                </a:r>
                <a:r>
                  <a:rPr lang="ja-JP" altLang="en-US" sz="2400" dirty="0"/>
                  <a:t>も</a:t>
                </a:r>
                <a:r>
                  <a:rPr lang="ja-JP" altLang="en-US" sz="2400" dirty="0" smtClean="0"/>
                  <a:t>明らかに分布の形が異なるクラス同士をユークリッド距離で比較していいの？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ja-JP" altLang="en-US" sz="2400" dirty="0" smtClean="0"/>
                  <a:t>右図におい</a:t>
                </a:r>
                <a:r>
                  <a:rPr lang="ja-JP" altLang="en-US" sz="2400" dirty="0"/>
                  <a:t>て</a:t>
                </a:r>
                <a:r>
                  <a:rPr lang="en-US" altLang="ja-JP" sz="2400" dirty="0" smtClean="0"/>
                  <a:t>…</a:t>
                </a:r>
              </a:p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 smtClean="0"/>
                  <a:t>N</a:t>
                </a:r>
                <a:r>
                  <a:rPr kumimoji="1" lang="ja-JP" altLang="en-US" sz="2000" dirty="0" smtClean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 smtClean="0"/>
                  <a:t> </a:t>
                </a:r>
                <a:r>
                  <a:rPr lang="ja-JP" altLang="en-US" sz="2000" dirty="0" smtClean="0"/>
                  <a:t>の平均と分散共分散行列は</a:t>
                </a:r>
                <a:r>
                  <a:rPr lang="en-US" altLang="ja-JP" sz="2000" dirty="0" smtClean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 smtClean="0"/>
                  <a:t>	    </a:t>
                </a:r>
                <a:r>
                  <a:rPr kumimoji="1" lang="ja-JP" altLang="en-US" sz="2000" dirty="0" smtClean="0"/>
                  <a:t>平均 </a:t>
                </a:r>
                <a:r>
                  <a:rPr kumimoji="1"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 smtClean="0"/>
                  <a:t>分散共分散</a:t>
                </a:r>
                <a:r>
                  <a:rPr lang="ja-JP" altLang="en-US" sz="2000" dirty="0"/>
                  <a:t>行列</a:t>
                </a:r>
                <a:r>
                  <a:rPr lang="ja-JP" altLang="en-US" sz="2000" dirty="0" smtClean="0"/>
                  <a:t>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 smtClean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 smtClean="0"/>
                  <a:t>のユークリッド距離 </a:t>
                </a:r>
                <a:r>
                  <a:rPr kumimoji="1" lang="en-US" altLang="ja-JP" sz="2000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 smtClean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 smtClean="0"/>
                  <a:t>のマハラノビス距離 </a:t>
                </a:r>
                <a:r>
                  <a:rPr lang="en-US" altLang="ja-JP" sz="2000" dirty="0" smtClean="0"/>
                  <a:t>: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439788"/>
            <a:ext cx="4659086" cy="368408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 smtClean="0"/>
              </a:p>
              <a:p>
                <a:endParaRPr lang="en-US" altLang="ja-JP" sz="2000" dirty="0" smtClean="0"/>
              </a:p>
              <a:p>
                <a:r>
                  <a:rPr kumimoji="1" lang="ja-JP" altLang="en-US" sz="2000" dirty="0" smtClean="0"/>
                  <a:t>マハラノビス距離を用いた</a:t>
                </a:r>
                <a:r>
                  <a:rPr kumimoji="1" lang="ja-JP" altLang="en-US" sz="2000" dirty="0"/>
                  <a:t>場合</a:t>
                </a:r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555577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</a:t>
            </a:r>
            <a:r>
              <a:rPr lang="ja-JP" altLang="en-US" dirty="0" smtClean="0"/>
              <a:t>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2"/>
            <a:ext cx="11049619" cy="529682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パターン認識概論</a:t>
            </a:r>
            <a:endParaRPr lang="en-US" altLang="ja-JP" dirty="0" smtClean="0"/>
          </a:p>
          <a:p>
            <a:r>
              <a:rPr lang="ja-JP" altLang="en-US" dirty="0" smtClean="0"/>
              <a:t>特徴抽出</a:t>
            </a:r>
            <a:endParaRPr lang="en-US" altLang="ja-JP" dirty="0" smtClean="0"/>
          </a:p>
          <a:p>
            <a:r>
              <a:rPr lang="ja-JP" altLang="en-US" dirty="0" smtClean="0"/>
              <a:t>識別器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kNN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サポートベクターマシン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決定木</a:t>
            </a:r>
            <a:r>
              <a:rPr lang="en-US" altLang="ja-JP" dirty="0" smtClean="0"/>
              <a:t>(Decision tree)</a:t>
            </a:r>
            <a:r>
              <a:rPr lang="ja-JP" altLang="en-US" dirty="0" smtClean="0"/>
              <a:t>とランダム森（</a:t>
            </a:r>
            <a:r>
              <a:rPr lang="en-US" altLang="ja-JP" dirty="0" smtClean="0"/>
              <a:t>Random forests)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 smtClean="0"/>
              <a:t>kNN</a:t>
            </a:r>
            <a:r>
              <a:rPr lang="en-US" altLang="ja-JP" dirty="0" smtClean="0"/>
              <a:t>(k-Nearest Neighbor</a:t>
            </a:r>
            <a:r>
              <a:rPr lang="ja-JP" altLang="en-US" dirty="0" smtClean="0"/>
              <a:t>法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特徴空間において，未知データとの距離が最も近い</a:t>
            </a:r>
            <a:r>
              <a:rPr kumimoji="1" lang="en-US" altLang="ja-JP" sz="2400" dirty="0" smtClean="0"/>
              <a:t>k</a:t>
            </a:r>
            <a:r>
              <a:rPr kumimoji="1" lang="ja-JP" altLang="en-US" sz="2400" dirty="0" smtClean="0"/>
              <a:t>個の教師データを検索し，その点の多数決でラベルを決定する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特徴空間の次元が低く教師データの量が十分多いときには高い精度が得られる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/>
              <a:t>全</a:t>
            </a:r>
            <a:r>
              <a:rPr lang="ja-JP" altLang="en-US" sz="2400" dirty="0" smtClean="0"/>
              <a:t>教師</a:t>
            </a:r>
            <a:r>
              <a:rPr lang="ja-JP" altLang="en-US" sz="2400" dirty="0"/>
              <a:t>データ</a:t>
            </a:r>
            <a:r>
              <a:rPr lang="ja-JP" altLang="en-US" sz="2400" dirty="0" smtClean="0"/>
              <a:t>を保持するので</a:t>
            </a:r>
            <a:r>
              <a:rPr kumimoji="1" lang="ja-JP" altLang="en-US" sz="2400" dirty="0" smtClean="0"/>
              <a:t>メモリ</a:t>
            </a:r>
            <a:r>
              <a:rPr lang="ja-JP" altLang="en-US" sz="2400" dirty="0" smtClean="0"/>
              <a:t>消費が大きい</a:t>
            </a:r>
            <a:endParaRPr lang="en-US" altLang="ja-JP" sz="2400" dirty="0" smtClean="0"/>
          </a:p>
          <a:p>
            <a:r>
              <a:rPr kumimoji="1" lang="ja-JP" altLang="en-US" sz="2400" dirty="0"/>
              <a:t>素朴</a:t>
            </a:r>
            <a:r>
              <a:rPr kumimoji="1" lang="ja-JP" altLang="en-US" sz="2400" dirty="0" smtClean="0"/>
              <a:t>な実装をすると計算量も大きくなる</a:t>
            </a:r>
            <a:endParaRPr kumimoji="1" lang="en-US" altLang="ja-JP" sz="24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en-US" altLang="ja-JP" dirty="0" err="1"/>
              <a:t>k</a:t>
            </a:r>
            <a:r>
              <a:rPr kumimoji="1" lang="en-US" altLang="ja-JP" dirty="0" err="1" smtClean="0"/>
              <a:t>d</a:t>
            </a:r>
            <a:r>
              <a:rPr kumimoji="1" lang="en-US" altLang="ja-JP" dirty="0" smtClean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分木構造により空間を分割し，高速な近傍探索を可能にする</a:t>
            </a:r>
            <a:endParaRPr kumimoji="1" lang="en-US" altLang="ja-JP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近傍探索の計算複雑度は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平均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最悪ケース</a:t>
            </a:r>
            <a:r>
              <a:rPr lang="ja-JP" altLang="en-US" dirty="0"/>
              <a:t>　 </a:t>
            </a:r>
            <a:r>
              <a:rPr lang="en-US" altLang="ja-JP" dirty="0" smtClean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784726"/>
            <a:ext cx="11708780" cy="1501774"/>
          </a:xfrm>
        </p:spPr>
        <p:txBody>
          <a:bodyPr>
            <a:normAutofit/>
          </a:bodyPr>
          <a:lstStyle/>
          <a:p>
            <a:pPr algn="r"/>
            <a:r>
              <a:rPr lang="en-US" altLang="ja-JP" sz="4000" dirty="0" smtClean="0"/>
              <a:t>Decision tree </a:t>
            </a:r>
            <a:r>
              <a:rPr lang="ja-JP" altLang="en-US" sz="4000" dirty="0" smtClean="0"/>
              <a:t>と </a:t>
            </a:r>
            <a:r>
              <a:rPr lang="en-US" altLang="ja-JP" sz="4000" dirty="0" smtClean="0"/>
              <a:t>Random forests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2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8593546" cy="3049022"/>
            <a:chOff x="297730" y="3137477"/>
            <a:chExt cx="8593546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5327309" y="4196891"/>
              <a:ext cx="1412065" cy="648000"/>
              <a:chOff x="5375800" y="4633309"/>
              <a:chExt cx="1412065" cy="648000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1172"/>
              <a:stretch/>
            </p:blipFill>
            <p:spPr bwMode="auto">
              <a:xfrm>
                <a:off x="5873265" y="4633309"/>
                <a:ext cx="42545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9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255" y="4633309"/>
                <a:ext cx="4076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0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8" r="5293"/>
              <a:stretch/>
            </p:blipFill>
            <p:spPr bwMode="auto">
              <a:xfrm>
                <a:off x="5375800" y="4633309"/>
                <a:ext cx="4159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10" name="グループ化 9"/>
            <p:cNvGrpSpPr/>
            <p:nvPr/>
          </p:nvGrpSpPr>
          <p:grpSpPr>
            <a:xfrm>
              <a:off x="5330534" y="5146428"/>
              <a:ext cx="1409701" cy="648000"/>
              <a:chOff x="5379025" y="5026933"/>
              <a:chExt cx="1409701" cy="648000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04" r="9800"/>
              <a:stretch/>
            </p:blipFill>
            <p:spPr bwMode="auto">
              <a:xfrm>
                <a:off x="6369626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2" name="Picture 8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4" r="8992"/>
              <a:stretch/>
            </p:blipFill>
            <p:spPr bwMode="auto">
              <a:xfrm>
                <a:off x="5879088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3" name="Picture 13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6" r="11806"/>
              <a:stretch/>
            </p:blipFill>
            <p:spPr bwMode="auto">
              <a:xfrm>
                <a:off x="5379025" y="5026933"/>
                <a:ext cx="4286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8" name="グループ化 7"/>
            <p:cNvGrpSpPr/>
            <p:nvPr/>
          </p:nvGrpSpPr>
          <p:grpSpPr>
            <a:xfrm>
              <a:off x="7472049" y="4198623"/>
              <a:ext cx="1419227" cy="648000"/>
              <a:chOff x="7437413" y="4635041"/>
              <a:chExt cx="1419227" cy="648000"/>
            </a:xfrm>
          </p:grpSpPr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917"/>
              <a:stretch/>
            </p:blipFill>
            <p:spPr bwMode="auto">
              <a:xfrm>
                <a:off x="7437413" y="4635041"/>
                <a:ext cx="421577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6" name="Picture 9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8" r="8680"/>
              <a:stretch/>
            </p:blipFill>
            <p:spPr bwMode="auto">
              <a:xfrm>
                <a:off x="7933952" y="4635041"/>
                <a:ext cx="41910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7" name="Picture 1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49"/>
              <a:stretch/>
            </p:blipFill>
            <p:spPr bwMode="auto">
              <a:xfrm>
                <a:off x="8440230" y="4635041"/>
                <a:ext cx="4164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7472049" y="5146428"/>
              <a:ext cx="1419227" cy="648000"/>
              <a:chOff x="7437413" y="4987101"/>
              <a:chExt cx="1419227" cy="648000"/>
            </a:xfrm>
          </p:grpSpPr>
          <p:pic>
            <p:nvPicPr>
              <p:cNvPr id="28" name="Picture 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27"/>
              <a:stretch/>
            </p:blipFill>
            <p:spPr bwMode="auto">
              <a:xfrm>
                <a:off x="7932714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5" r="5039"/>
              <a:stretch/>
            </p:blipFill>
            <p:spPr bwMode="auto">
              <a:xfrm>
                <a:off x="7437413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" name="Picture 10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44" r="8064"/>
              <a:stretch/>
            </p:blipFill>
            <p:spPr bwMode="auto">
              <a:xfrm>
                <a:off x="8428014" y="4987101"/>
                <a:ext cx="428626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円/楕円 150"/>
              <p:cNvSpPr/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&lt;0.6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円/楕円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blipFill>
                <a:blip r:embed="rId5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円/楕円 151"/>
              <p:cNvSpPr/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&gt;0.5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円/楕円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blipFill rotWithShape="0">
                <a:blip r:embed="rId6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円/楕円 153"/>
              <p:cNvSpPr/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&gt;0.7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円/楕円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blipFill rotWithShape="0">
                <a:blip r:embed="rId7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コネクタ 155"/>
          <p:cNvCxnSpPr/>
          <p:nvPr/>
        </p:nvCxnSpPr>
        <p:spPr>
          <a:xfrm flipV="1">
            <a:off x="9348198" y="4181475"/>
            <a:ext cx="0" cy="22764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/>
          <p:cNvCxnSpPr/>
          <p:nvPr/>
        </p:nvCxnSpPr>
        <p:spPr>
          <a:xfrm flipH="1" flipV="1">
            <a:off x="7756100" y="5467205"/>
            <a:ext cx="15455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/>
          <p:nvPr/>
        </p:nvCxnSpPr>
        <p:spPr>
          <a:xfrm flipH="1">
            <a:off x="9370533" y="5160553"/>
            <a:ext cx="1348023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/>
          <p:cNvCxnSpPr>
            <a:stCxn id="151" idx="3"/>
            <a:endCxn id="152" idx="0"/>
          </p:cNvCxnSpPr>
          <p:nvPr/>
        </p:nvCxnSpPr>
        <p:spPr>
          <a:xfrm flipH="1">
            <a:off x="8621224" y="1474334"/>
            <a:ext cx="482511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>
            <a:stCxn id="151" idx="5"/>
            <a:endCxn id="154" idx="0"/>
          </p:cNvCxnSpPr>
          <p:nvPr/>
        </p:nvCxnSpPr>
        <p:spPr>
          <a:xfrm>
            <a:off x="9974500" y="1474334"/>
            <a:ext cx="482512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/>
          <p:cNvCxnSpPr>
            <a:stCxn id="152" idx="3"/>
          </p:cNvCxnSpPr>
          <p:nvPr/>
        </p:nvCxnSpPr>
        <p:spPr>
          <a:xfrm flipH="1">
            <a:off x="8121693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/>
          <p:cNvSpPr txBox="1"/>
          <p:nvPr/>
        </p:nvSpPr>
        <p:spPr>
          <a:xfrm>
            <a:off x="834076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3" name="円/楕円 172"/>
          <p:cNvSpPr/>
          <p:nvPr/>
        </p:nvSpPr>
        <p:spPr>
          <a:xfrm>
            <a:off x="7772668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74" name="円/楕円 173"/>
          <p:cNvSpPr/>
          <p:nvPr/>
        </p:nvSpPr>
        <p:spPr>
          <a:xfrm>
            <a:off x="8755631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76" name="直線コネクタ 175"/>
          <p:cNvCxnSpPr>
            <a:stCxn id="152" idx="5"/>
            <a:endCxn id="174" idx="0"/>
          </p:cNvCxnSpPr>
          <p:nvPr/>
        </p:nvCxnSpPr>
        <p:spPr>
          <a:xfrm>
            <a:off x="9056606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/>
          <p:cNvSpPr txBox="1"/>
          <p:nvPr/>
        </p:nvSpPr>
        <p:spPr>
          <a:xfrm>
            <a:off x="7633214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8540648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83" name="直線コネクタ 182"/>
          <p:cNvCxnSpPr/>
          <p:nvPr/>
        </p:nvCxnSpPr>
        <p:spPr>
          <a:xfrm flipH="1">
            <a:off x="9957481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円/楕円 183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5" name="円/楕円 184"/>
          <p:cNvSpPr/>
          <p:nvPr/>
        </p:nvSpPr>
        <p:spPr>
          <a:xfrm>
            <a:off x="10591419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/>
          <p:cNvCxnSpPr>
            <a:endCxn id="185" idx="0"/>
          </p:cNvCxnSpPr>
          <p:nvPr/>
        </p:nvCxnSpPr>
        <p:spPr>
          <a:xfrm>
            <a:off x="10892394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テキスト ボックス 186"/>
          <p:cNvSpPr txBox="1"/>
          <p:nvPr/>
        </p:nvSpPr>
        <p:spPr>
          <a:xfrm>
            <a:off x="9469002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10376436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 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4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5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 smtClean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008959" y="1433386"/>
            <a:ext cx="3064643" cy="4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3100688"/>
            <a:ext cx="8013700" cy="37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sz="2800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Computer vision)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文字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Optical character recognition)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  	Bioinformatics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Biometrics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9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12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18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2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4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15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 smtClean="0"/>
              <a:t>集団学習 </a:t>
            </a:r>
            <a:r>
              <a:rPr lang="en-US" altLang="ja-JP" sz="3600" dirty="0" smtClean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弱識別器を多数組み合わせて強識別器を実現する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弱識別器 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精度の低い識別器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強識別器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精度の高い識別器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ja-JP" altLang="en-US" sz="2400" b="1" dirty="0" smtClean="0"/>
              <a:t>決定木 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 </a:t>
            </a:r>
            <a:r>
              <a:rPr lang="ja-JP" altLang="en-US" sz="2400" b="1" dirty="0" smtClean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(</a:t>
            </a:r>
            <a:r>
              <a:rPr lang="en-US" altLang="ja-JP" sz="2400" b="1" dirty="0" smtClean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が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時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線コネクタ 99"/>
          <p:cNvCxnSpPr/>
          <p:nvPr/>
        </p:nvCxnSpPr>
        <p:spPr>
          <a:xfrm>
            <a:off x="7861465" y="2318076"/>
            <a:ext cx="1290213" cy="350083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>
            <a:off x="8395855" y="2320763"/>
            <a:ext cx="1289223" cy="349814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特徴空間が超平面（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次元なら直線）で分離可能なとき・・・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超平面と最も近いデータ点との距離が最大となるような超平面を選択する</a:t>
            </a:r>
            <a:endParaRPr lang="en-US" altLang="ja-JP" sz="24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これをマージン最大化という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最近傍点をサポートベクトルという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超平面の方程式だけを記録すればよいのでメモリ消費が少ない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線形分離不可能な場合 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 smtClean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カーネルトリック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詳細</a:t>
            </a:r>
            <a:r>
              <a:rPr lang="ja-JP" altLang="en-US" sz="2000" dirty="0" smtClean="0"/>
              <a:t>はパターン認識の講義へ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/>
          <p:cNvCxnSpPr/>
          <p:nvPr/>
        </p:nvCxnSpPr>
        <p:spPr>
          <a:xfrm>
            <a:off x="8122722" y="2303308"/>
            <a:ext cx="1291279" cy="3503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/>
          <p:nvPr/>
        </p:nvCxnSpPr>
        <p:spPr>
          <a:xfrm flipV="1">
            <a:off x="8517730" y="3262313"/>
            <a:ext cx="228601" cy="8334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/>
          <p:cNvSpPr/>
          <p:nvPr/>
        </p:nvSpPr>
        <p:spPr>
          <a:xfrm>
            <a:off x="8446039" y="301573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d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384257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識別器 </a:t>
            </a:r>
            <a:r>
              <a:rPr lang="en-US" altLang="ja-JP" dirty="0" smtClean="0"/>
              <a:t>: </a:t>
            </a:r>
            <a:r>
              <a:rPr lang="ja-JP" altLang="en-US" dirty="0" smtClean="0"/>
              <a:t>教師データに基づき特徴空間を分割することで，未知データへのラベル付けを行なう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特に</a:t>
            </a:r>
            <a:r>
              <a:rPr kumimoji="1" lang="ja-JP" altLang="en-US" dirty="0" smtClean="0"/>
              <a:t>有名な下の識別器を紹介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K Nearest Neighbor</a:t>
            </a:r>
          </a:p>
          <a:p>
            <a:pPr lvl="1"/>
            <a:r>
              <a:rPr lang="en-US" altLang="ja-JP" dirty="0" smtClean="0"/>
              <a:t>Random Forests</a:t>
            </a:r>
          </a:p>
          <a:p>
            <a:pPr lvl="1"/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462643"/>
            <a:ext cx="5223782" cy="72662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3200" b="1" dirty="0" smtClean="0"/>
              <a:t>Classification (</a:t>
            </a:r>
            <a:r>
              <a:rPr lang="ja-JP" altLang="en-US" sz="3200" b="1" dirty="0"/>
              <a:t>識別</a:t>
            </a:r>
            <a:r>
              <a:rPr kumimoji="1" lang="en-US" altLang="ja-JP" sz="3200" b="1" dirty="0" smtClean="0"/>
              <a:t>)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en-US" altLang="ja-JP" dirty="0" smtClean="0"/>
                  <a:t>N</a:t>
                </a:r>
                <a:r>
                  <a:rPr kumimoji="1" lang="ja-JP" altLang="en-US" dirty="0" smtClean="0"/>
                  <a:t>個の教師データ 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 </a:t>
                </a:r>
                <a:r>
                  <a:rPr lang="ja-JP" altLang="en-US" dirty="0" smtClean="0"/>
                  <a:t>クラスのラベル</a:t>
                </a:r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ja-JP" dirty="0" smtClean="0"/>
                  <a:t>          : </a:t>
                </a:r>
                <a:r>
                  <a:rPr lang="ja-JP" altLang="en-US" dirty="0" smtClean="0"/>
                  <a:t>特徴ベクトル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/>
                  <a:t>新たに観測した</a:t>
                </a:r>
                <a14:m>
                  <m:oMath xmlns:m="http://schemas.openxmlformats.org/officeDocument/2006/math">
                    <m:r>
                      <a:rPr lang="en-US" altLang="ja-JP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ja-JP" altLang="en-US" dirty="0" smtClean="0"/>
                  <a:t>にラベル付け！</a:t>
                </a:r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  <a:blipFill rotWithShape="0">
                <a:blip r:embed="rId2"/>
                <a:stretch>
                  <a:fillRect l="-1712" t="-6485" b="-6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 txBox="1">
            <a:spLocks/>
          </p:cNvSpPr>
          <p:nvPr/>
        </p:nvSpPr>
        <p:spPr>
          <a:xfrm>
            <a:off x="5943600" y="462643"/>
            <a:ext cx="5972175" cy="72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l"/>
            <a:r>
              <a:rPr lang="en-US" altLang="ja-JP" sz="3200" b="1" dirty="0" smtClean="0"/>
              <a:t>Regression (</a:t>
            </a:r>
            <a:r>
              <a:rPr lang="ja-JP" altLang="en-US" sz="3200" b="1" dirty="0" smtClean="0"/>
              <a:t>回帰</a:t>
            </a:r>
            <a:r>
              <a:rPr lang="en-US" altLang="ja-JP" sz="3200" b="1" dirty="0" smtClean="0"/>
              <a:t>)</a:t>
            </a:r>
            <a:endParaRPr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US" altLang="ja-JP" dirty="0" smtClean="0"/>
                  <a:t>N</a:t>
                </a:r>
                <a:r>
                  <a:rPr lang="ja-JP" altLang="en-US" dirty="0"/>
                  <a:t>個の教師データ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出力値　　　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目的変数</a:t>
                </a:r>
                <a:r>
                  <a:rPr lang="en-US" altLang="ja-JP" dirty="0" smtClean="0"/>
                  <a:t>)</a:t>
                </a:r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特徴ベクトル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説明変数</a:t>
                </a:r>
                <a:r>
                  <a:rPr lang="en-US" altLang="ja-JP" dirty="0" smtClean="0"/>
                  <a:t>)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ja-JP" altLang="en-US" dirty="0" smtClean="0"/>
                  <a:t>をよく説明する関数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 smtClean="0"/>
                  <a:t>を見つける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  <a:blipFill rotWithShape="0">
                <a:blip r:embed="rId3"/>
                <a:stretch>
                  <a:fillRect l="-1299" t="-4437" r="-899" b="-7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712107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712107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1658257" y="48786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981982" y="55167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112157" y="56691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251856" y="5443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342342" y="56326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1704291" y="533263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440766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480449" y="52770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740803" y="511832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367741" y="47262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973245" y="482146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644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161367" y="489290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1628088" y="4255519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1813828" y="447062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950349" y="473653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1477278" y="4526983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877324" y="5111182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155147" y="487464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2398023" y="431028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2715069" y="42301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2816678" y="445951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896481" y="43023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213527" y="42221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3315136" y="44515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2659169" y="454047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2976215" y="44603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3077824" y="468970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3017477" y="455952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097280" y="44023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177014" y="456032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3332176" y="429718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411979" y="414003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491713" y="42979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3024186" y="404080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03989" y="388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3183723" y="40416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408136" y="51852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2584116" y="49960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2663919" y="483892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2743653" y="49968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2782270" y="5558064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2818782" y="534375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2955303" y="5336607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151948" y="5365183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073995" y="513241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3210516" y="512527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198107" y="49606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3329446" y="472422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3465967" y="471708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375950" y="538800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3512471" y="538086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365959" y="5157222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3402471" y="494290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3653457" y="4954220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3012727" y="56082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3149248" y="560112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3345893" y="562970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1959204" y="5596163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>
            <a:off x="1995716" y="5381850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52218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k=4, d=2</a:t>
            </a:r>
            <a:endParaRPr lang="ja-JP" altLang="en-US" dirty="0"/>
          </a:p>
        </p:txBody>
      </p:sp>
      <p:grpSp>
        <p:nvGrpSpPr>
          <p:cNvPr id="82" name="グループ化 81"/>
          <p:cNvGrpSpPr/>
          <p:nvPr/>
        </p:nvGrpSpPr>
        <p:grpSpPr>
          <a:xfrm>
            <a:off x="808541" y="3748314"/>
            <a:ext cx="3006030" cy="2262981"/>
            <a:chOff x="953684" y="4038600"/>
            <a:chExt cx="3006030" cy="2262981"/>
          </a:xfrm>
        </p:grpSpPr>
        <p:cxnSp>
          <p:nvCxnSpPr>
            <p:cNvPr id="75" name="直線コネクタ 74"/>
            <p:cNvCxnSpPr/>
            <p:nvPr/>
          </p:nvCxnSpPr>
          <p:spPr>
            <a:xfrm flipH="1">
              <a:off x="2300290" y="4038600"/>
              <a:ext cx="289404" cy="2262981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H="1">
              <a:off x="2371718" y="4607325"/>
              <a:ext cx="1587996" cy="1236262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 flipH="1">
              <a:off x="953684" y="5309792"/>
              <a:ext cx="1480875" cy="141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線矢印コネクタ 82"/>
          <p:cNvCxnSpPr/>
          <p:nvPr/>
        </p:nvCxnSpPr>
        <p:spPr>
          <a:xfrm>
            <a:off x="7268828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7268828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7737539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k=2, d=1</a:t>
            </a:r>
            <a:endParaRPr lang="ja-JP" altLang="en-US" dirty="0"/>
          </a:p>
        </p:txBody>
      </p:sp>
      <p:sp>
        <p:nvSpPr>
          <p:cNvPr id="86" name="円/楕円 85"/>
          <p:cNvSpPr/>
          <p:nvPr/>
        </p:nvSpPr>
        <p:spPr>
          <a:xfrm>
            <a:off x="7661502" y="50676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7388030" y="544614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7393646" y="512130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7554729" y="506673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7760334" y="497545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7949675" y="527469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7824613" y="54324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7846693" y="515999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91591" y="531993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318130" y="519373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8565823" y="52667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8565823" y="491115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740441" y="47139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8740440" y="48067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8613446" y="49924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928246" y="420596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801251" y="448447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8701874" y="453610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8574879" y="48146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722510" y="43050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8595515" y="458359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524867" y="463652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9768189" y="46000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9768188" y="46928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9602627" y="47007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9519323" y="44579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9529602" y="41765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529601" y="42694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/>
          <p:cNvSpPr/>
          <p:nvPr/>
        </p:nvSpPr>
        <p:spPr>
          <a:xfrm>
            <a:off x="9364040" y="42772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/>
          <p:cNvSpPr/>
          <p:nvPr/>
        </p:nvSpPr>
        <p:spPr>
          <a:xfrm>
            <a:off x="9700245" y="454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/>
          <p:cNvSpPr/>
          <p:nvPr/>
        </p:nvSpPr>
        <p:spPr>
          <a:xfrm>
            <a:off x="9639139" y="43760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/>
          <p:cNvSpPr/>
          <p:nvPr/>
        </p:nvSpPr>
        <p:spPr>
          <a:xfrm>
            <a:off x="9143046" y="4067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/>
          <p:cNvSpPr/>
          <p:nvPr/>
        </p:nvSpPr>
        <p:spPr>
          <a:xfrm>
            <a:off x="9246457" y="38221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/>
          <p:cNvSpPr/>
          <p:nvPr/>
        </p:nvSpPr>
        <p:spPr>
          <a:xfrm>
            <a:off x="9446298" y="40008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/>
          <p:cNvSpPr/>
          <p:nvPr/>
        </p:nvSpPr>
        <p:spPr>
          <a:xfrm>
            <a:off x="9080895" y="39228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9321416" y="39566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/>
          <p:cNvSpPr/>
          <p:nvPr/>
        </p:nvSpPr>
        <p:spPr>
          <a:xfrm>
            <a:off x="9964448" y="55187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9958904" y="53401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9969183" y="505879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969182" y="51516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/>
          <p:nvPr/>
        </p:nvSpPr>
        <p:spPr>
          <a:xfrm>
            <a:off x="9885879" y="488311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/>
          <p:cNvSpPr/>
          <p:nvPr/>
        </p:nvSpPr>
        <p:spPr>
          <a:xfrm>
            <a:off x="9726941" y="516436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円/楕円 128"/>
          <p:cNvSpPr/>
          <p:nvPr/>
        </p:nvSpPr>
        <p:spPr>
          <a:xfrm>
            <a:off x="9789385" y="499384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/>
          <p:nvPr/>
        </p:nvSpPr>
        <p:spPr>
          <a:xfrm>
            <a:off x="9731675" y="47972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/>
          <p:nvPr/>
        </p:nvSpPr>
        <p:spPr>
          <a:xfrm>
            <a:off x="10164370" y="568532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/楕円 131"/>
          <p:cNvSpPr/>
          <p:nvPr/>
        </p:nvSpPr>
        <p:spPr>
          <a:xfrm>
            <a:off x="10291886" y="561884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/>
          <p:cNvSpPr/>
          <p:nvPr/>
        </p:nvSpPr>
        <p:spPr>
          <a:xfrm>
            <a:off x="10109801" y="55281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/楕円 133"/>
          <p:cNvSpPr/>
          <p:nvPr/>
        </p:nvSpPr>
        <p:spPr>
          <a:xfrm>
            <a:off x="10375675" y="573433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円/楕円 134"/>
          <p:cNvSpPr/>
          <p:nvPr/>
        </p:nvSpPr>
        <p:spPr>
          <a:xfrm>
            <a:off x="10385953" y="55458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/>
          <p:cNvSpPr/>
          <p:nvPr/>
        </p:nvSpPr>
        <p:spPr>
          <a:xfrm>
            <a:off x="10206156" y="5388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フリーフォーム 136"/>
          <p:cNvSpPr/>
          <p:nvPr/>
        </p:nvSpPr>
        <p:spPr>
          <a:xfrm>
            <a:off x="7331693" y="3956677"/>
            <a:ext cx="2905702" cy="1680446"/>
          </a:xfrm>
          <a:custGeom>
            <a:avLst/>
            <a:gdLst>
              <a:gd name="connsiteX0" fmla="*/ 0 w 1876425"/>
              <a:gd name="connsiteY0" fmla="*/ 1023642 h 1081269"/>
              <a:gd name="connsiteX1" fmla="*/ 195263 w 1876425"/>
              <a:gd name="connsiteY1" fmla="*/ 685505 h 1081269"/>
              <a:gd name="connsiteX2" fmla="*/ 464344 w 1876425"/>
              <a:gd name="connsiteY2" fmla="*/ 935536 h 1081269"/>
              <a:gd name="connsiteX3" fmla="*/ 740569 w 1876425"/>
              <a:gd name="connsiteY3" fmla="*/ 797424 h 1081269"/>
              <a:gd name="connsiteX4" fmla="*/ 1033463 w 1876425"/>
              <a:gd name="connsiteY4" fmla="*/ 183061 h 1081269"/>
              <a:gd name="connsiteX5" fmla="*/ 1254919 w 1876425"/>
              <a:gd name="connsiteY5" fmla="*/ 2086 h 1081269"/>
              <a:gd name="connsiteX6" fmla="*/ 1471613 w 1876425"/>
              <a:gd name="connsiteY6" fmla="*/ 271167 h 1081269"/>
              <a:gd name="connsiteX7" fmla="*/ 1704975 w 1876425"/>
              <a:gd name="connsiteY7" fmla="*/ 949824 h 1081269"/>
              <a:gd name="connsiteX8" fmla="*/ 1876425 w 1876425"/>
              <a:gd name="connsiteY8" fmla="*/ 1080792 h 108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081269">
                <a:moveTo>
                  <a:pt x="0" y="1023642"/>
                </a:moveTo>
                <a:cubicBezTo>
                  <a:pt x="58936" y="861915"/>
                  <a:pt x="117872" y="700189"/>
                  <a:pt x="195263" y="685505"/>
                </a:cubicBezTo>
                <a:cubicBezTo>
                  <a:pt x="272654" y="670821"/>
                  <a:pt x="373460" y="916883"/>
                  <a:pt x="464344" y="935536"/>
                </a:cubicBezTo>
                <a:cubicBezTo>
                  <a:pt x="555228" y="954189"/>
                  <a:pt x="645716" y="922837"/>
                  <a:pt x="740569" y="797424"/>
                </a:cubicBezTo>
                <a:cubicBezTo>
                  <a:pt x="835422" y="672011"/>
                  <a:pt x="947738" y="315617"/>
                  <a:pt x="1033463" y="183061"/>
                </a:cubicBezTo>
                <a:cubicBezTo>
                  <a:pt x="1119188" y="50505"/>
                  <a:pt x="1181894" y="-12598"/>
                  <a:pt x="1254919" y="2086"/>
                </a:cubicBezTo>
                <a:cubicBezTo>
                  <a:pt x="1327944" y="16770"/>
                  <a:pt x="1396604" y="113211"/>
                  <a:pt x="1471613" y="271167"/>
                </a:cubicBezTo>
                <a:cubicBezTo>
                  <a:pt x="1546622" y="429123"/>
                  <a:pt x="1637506" y="814887"/>
                  <a:pt x="1704975" y="949824"/>
                </a:cubicBezTo>
                <a:cubicBezTo>
                  <a:pt x="1772444" y="1084761"/>
                  <a:pt x="1824434" y="1082776"/>
                  <a:pt x="1876425" y="1080792"/>
                </a:cubicBez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正方形/長方形 137"/>
              <p:cNvSpPr/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8" name="正方形/長方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正方形/長方形 138"/>
              <p:cNvSpPr/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atin typeface="Cambria Math" panose="02040503050406030204" pitchFamily="18" charset="0"/>
                        </a:rPr>
                        <m:t>𝐘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9" name="正方形/長方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正方形/長方形 139"/>
              <p:cNvSpPr/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0" name="正方形/長方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正方形/長方形 147"/>
              <p:cNvSpPr/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8" name="正方形/長方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7393" y="1102178"/>
            <a:ext cx="5614307" cy="7530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ある一つのクラスしか出現しないとき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エントロピーはゼロに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.0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69" t="-11628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グループ化 4"/>
          <p:cNvGrpSpPr/>
          <p:nvPr/>
        </p:nvGrpSpPr>
        <p:grpSpPr>
          <a:xfrm>
            <a:off x="906871" y="2670510"/>
            <a:ext cx="1416008" cy="935058"/>
            <a:chOff x="1351005" y="5534026"/>
            <a:chExt cx="1416008" cy="935058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485900" y="5695950"/>
              <a:ext cx="139700" cy="7707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035088" y="6420984"/>
              <a:ext cx="139700" cy="457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1481665" y="3771057"/>
            <a:ext cx="26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L</m:t>
                          </m:r>
                        </m:sub>
                      </m:sSub>
                      <m:r>
                        <a:rPr lang="en-US" altLang="ja-JP" sz="3200" b="0" i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=0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全体の分布に偏りがあるとき、</a:t>
                </a:r>
                <a:endParaRPr lang="en-US" altLang="ja-JP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b="1" dirty="0" smtClean="0"/>
                  <a:t>Inverse category (label) frequency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を利用する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/>
                  <a:t>ノード</a:t>
                </a:r>
                <a:r>
                  <a:rPr lang="ja-JP" altLang="en-US" dirty="0" smtClean="0"/>
                  <a:t>において出現</a:t>
                </a:r>
                <a:r>
                  <a:rPr lang="ja-JP" altLang="en-US" dirty="0"/>
                  <a:t>確率を計算</a:t>
                </a:r>
                <a:r>
                  <a:rPr lang="ja-JP" altLang="en-US" dirty="0" smtClean="0"/>
                  <a:t>するとき以下の係数で重み付け</a:t>
                </a:r>
                <a:endParaRPr lang="en-US" altLang="ja-JP" dirty="0" smtClean="0"/>
              </a:p>
              <a:p>
                <a:pPr marL="0" indent="0">
                  <a:buNone/>
                </a:pPr>
                <a:endParaRPr lang="en-US" altLang="ja-JP" sz="1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b="0" i="1" dirty="0">
                          <a:latin typeface="Cambria Math" panose="02040503050406030204" pitchFamily="18" charset="0"/>
                        </a:rPr>
                        <m:t>クラ</m:t>
                      </m:r>
                      <m:r>
                        <a:rPr lang="ja-JP" altLang="en-US" b="0" i="1" dirty="0" smtClean="0">
                          <a:latin typeface="Cambria Math" panose="02040503050406030204" pitchFamily="18" charset="0"/>
                        </a:rPr>
                        <m:t>ス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  <a:blipFill rotWithShape="0">
                <a:blip r:embed="rId5"/>
                <a:stretch>
                  <a:fillRect l="-1561" t="-2178" r="-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6106886" y="4462320"/>
            <a:ext cx="5416868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学習データ全体において、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数の多いクラスと少ないクラスを均等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に扱える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[P]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記号は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が真のときのみ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以外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4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12628" y="1666722"/>
            <a:ext cx="1978765" cy="461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4</a:t>
            </a:r>
            <a:r>
              <a:rPr lang="ja-JP" altLang="en-US" dirty="0" smtClean="0"/>
              <a:t>点の場合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45379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円/楕円 7"/>
          <p:cNvSpPr/>
          <p:nvPr/>
        </p:nvSpPr>
        <p:spPr>
          <a:xfrm>
            <a:off x="43389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円/楕円 8"/>
          <p:cNvSpPr/>
          <p:nvPr/>
        </p:nvSpPr>
        <p:spPr>
          <a:xfrm>
            <a:off x="48658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円/楕円 9"/>
          <p:cNvSpPr/>
          <p:nvPr/>
        </p:nvSpPr>
        <p:spPr>
          <a:xfrm>
            <a:off x="54754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1" name="円/楕円 10"/>
          <p:cNvSpPr/>
          <p:nvPr/>
        </p:nvSpPr>
        <p:spPr>
          <a:xfrm>
            <a:off x="77764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2" name="円/楕円 11"/>
          <p:cNvSpPr/>
          <p:nvPr/>
        </p:nvSpPr>
        <p:spPr>
          <a:xfrm>
            <a:off x="75774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3" name="円/楕円 12"/>
          <p:cNvSpPr/>
          <p:nvPr/>
        </p:nvSpPr>
        <p:spPr>
          <a:xfrm>
            <a:off x="81043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4" name="円/楕円 13"/>
          <p:cNvSpPr/>
          <p:nvPr/>
        </p:nvSpPr>
        <p:spPr>
          <a:xfrm>
            <a:off x="87139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6" name="直線コネクタ 15"/>
          <p:cNvCxnSpPr/>
          <p:nvPr/>
        </p:nvCxnSpPr>
        <p:spPr>
          <a:xfrm>
            <a:off x="4649493" y="759152"/>
            <a:ext cx="385833" cy="181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7251700" y="1666722"/>
            <a:ext cx="1462212" cy="69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03473" y="3456766"/>
            <a:ext cx="7958845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Hall = - 4 * 0.25 log 0.25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＝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</a:t>
            </a:r>
          </a:p>
          <a:p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to 2: 0.602 – 2/4(-2 * 0.5*log0.5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– 2/4(-2 * 0.5*log0.5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= 0.301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to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 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3/4(-3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*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0.33333*log0.33333)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1/4(0)       =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0.244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3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2779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22779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1)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クラス分類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複数の入力データを既知のクラスに分類する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22779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2) </a:t>
            </a:r>
            <a:r>
              <a:rPr lang="ja-JP" altLang="en-US" b="1" u="sng" dirty="0"/>
              <a:t>クラスタリング </a:t>
            </a:r>
            <a:r>
              <a:rPr lang="en-US" altLang="ja-JP" b="1" u="sng" dirty="0"/>
              <a:t>Clustering</a:t>
            </a:r>
            <a:r>
              <a:rPr lang="en-US" altLang="ja-JP" dirty="0"/>
              <a:t> 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複数の入力データから未知の類似したグループを発見する</a:t>
            </a:r>
            <a:r>
              <a:rPr lang="en-US" altLang="ja-JP" dirty="0"/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8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094266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/>
              <a:t>『</a:t>
            </a:r>
            <a:r>
              <a:rPr lang="ja-JP" altLang="en-US" sz="2800" dirty="0"/>
              <a:t>写真を、リンゴ・バナナ・みかんの</a:t>
            </a:r>
            <a:r>
              <a:rPr lang="en-US" altLang="ja-JP" sz="2800" dirty="0"/>
              <a:t>3</a:t>
            </a:r>
            <a:r>
              <a:rPr lang="ja-JP" altLang="en-US" sz="2800" dirty="0"/>
              <a:t>クラスに分類せよ</a:t>
            </a:r>
            <a:r>
              <a:rPr lang="en-US" altLang="ja-JP" sz="2800" dirty="0"/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2) </a:t>
            </a:r>
            <a:r>
              <a:rPr lang="ja-JP" altLang="en-US" sz="2400" dirty="0"/>
              <a:t>円形度 </a:t>
            </a:r>
            <a:r>
              <a:rPr lang="en-US" altLang="ja-JP" sz="2400" dirty="0"/>
              <a:t>:</a:t>
            </a:r>
            <a:r>
              <a:rPr lang="ja-JP" altLang="en-US" sz="2400" dirty="0"/>
              <a:t> 領域が円に近い度合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22696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3103880"/>
                <a:ext cx="2822696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383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L </a:t>
            </a:r>
            <a:r>
              <a:rPr lang="ja-JP" altLang="en-US" sz="2400" dirty="0"/>
              <a:t>：領域の周囲長</a:t>
            </a:r>
          </a:p>
        </p:txBody>
      </p:sp>
      <p:sp>
        <p:nvSpPr>
          <p:cNvPr id="25" name="円/楕円 24"/>
          <p:cNvSpPr/>
          <p:nvPr/>
        </p:nvSpPr>
        <p:spPr>
          <a:xfrm>
            <a:off x="8426641" y="2038588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/>
          </a:p>
        </p:txBody>
      </p:sp>
      <p:sp>
        <p:nvSpPr>
          <p:cNvPr id="27" name="二等辺三角形 26"/>
          <p:cNvSpPr/>
          <p:nvPr/>
        </p:nvSpPr>
        <p:spPr>
          <a:xfrm>
            <a:off x="8381378" y="5183386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520621" y="3704967"/>
            <a:ext cx="98552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767161" y="241760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</a:rPr>
              <a:t>円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8574801" y="551688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</a:rPr>
              <a:t>正</a:t>
            </a:r>
            <a:endParaRPr lang="en-US" altLang="ja-JP" dirty="0">
              <a:solidFill>
                <a:schemeClr val="bg1"/>
              </a:solidFill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</a:rPr>
              <a:t>三角形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8574799" y="4066024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</a:rPr>
              <a:t>正方形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8402478" y="3154402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1.0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285457" y="6248400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0.604</a:t>
            </a:r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8285457" y="4641334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0.785</a:t>
            </a:r>
            <a:endParaRPr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/>
                    <a:t>※</a:t>
                  </a:r>
                  <a:r>
                    <a:rPr lang="ja-JP" altLang="en-US" sz="2400" dirty="0"/>
                    <a:t>周囲長</a:t>
                  </a:r>
                  <a:r>
                    <a:rPr lang="en-US" altLang="ja-JP" sz="2400" dirty="0"/>
                    <a:t>L</a:t>
                  </a:r>
                  <a:r>
                    <a:rPr lang="ja-JP" altLang="en-US" sz="2400" dirty="0"/>
                    <a:t>の円</a:t>
                  </a:r>
                  <a:endParaRPr lang="en-US" altLang="ja-JP" sz="2400" dirty="0"/>
                </a:p>
                <a:p>
                  <a:endParaRPr lang="en-US" altLang="ja-JP" sz="1200" dirty="0"/>
                </a:p>
                <a:p>
                  <a:r>
                    <a:rPr lang="ja-JP" altLang="en-US" sz="2400" dirty="0"/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/>
                </a:p>
                <a:p>
                  <a:r>
                    <a:rPr lang="ja-JP" altLang="en-US" sz="2400" dirty="0"/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/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0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094266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/>
              <a:t>『</a:t>
            </a:r>
            <a:r>
              <a:rPr lang="ja-JP" altLang="en-US" sz="2800" dirty="0"/>
              <a:t>写真を、リンゴ・バナナ・みかんの</a:t>
            </a:r>
            <a:r>
              <a:rPr lang="en-US" altLang="ja-JP" sz="2800" dirty="0"/>
              <a:t>3</a:t>
            </a:r>
            <a:r>
              <a:rPr lang="ja-JP" altLang="en-US" sz="2800" dirty="0"/>
              <a:t>クラスに分類せよ</a:t>
            </a:r>
            <a:r>
              <a:rPr lang="en-US" altLang="ja-JP" sz="2800" dirty="0"/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2) </a:t>
            </a:r>
            <a:r>
              <a:rPr lang="ja-JP" altLang="en-US" sz="2400" dirty="0"/>
              <a:t>円形度 </a:t>
            </a:r>
            <a:r>
              <a:rPr lang="en-US" altLang="ja-JP" sz="2400" dirty="0"/>
              <a:t>:</a:t>
            </a:r>
            <a:r>
              <a:rPr lang="ja-JP" altLang="en-US" sz="2400" dirty="0"/>
              <a:t> 領域が円に近い度合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22696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3103880"/>
                <a:ext cx="2822696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383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L </a:t>
            </a:r>
            <a:r>
              <a:rPr lang="ja-JP" altLang="en-US" sz="2400" dirty="0"/>
              <a:t>：領域の周囲長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/>
                    <a:t>※</a:t>
                  </a:r>
                  <a:r>
                    <a:rPr lang="ja-JP" altLang="en-US" sz="2400" dirty="0"/>
                    <a:t>周囲長</a:t>
                  </a:r>
                  <a:r>
                    <a:rPr lang="en-US" altLang="ja-JP" sz="2400" dirty="0"/>
                    <a:t>L</a:t>
                  </a:r>
                  <a:r>
                    <a:rPr lang="ja-JP" altLang="en-US" sz="2400" dirty="0"/>
                    <a:t>の円</a:t>
                  </a:r>
                  <a:endParaRPr lang="en-US" altLang="ja-JP" sz="2400" dirty="0"/>
                </a:p>
                <a:p>
                  <a:endParaRPr lang="en-US" altLang="ja-JP" sz="1200" dirty="0"/>
                </a:p>
                <a:p>
                  <a:r>
                    <a:rPr lang="ja-JP" altLang="en-US" sz="2400" dirty="0"/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/>
                </a:p>
                <a:p>
                  <a:r>
                    <a:rPr lang="ja-JP" altLang="en-US" sz="2400" dirty="0"/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/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998701" y="251961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76" y="369529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995891" y="490277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9248266" y="262449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円形度</a:t>
            </a:r>
            <a:endParaRPr lang="en-US" altLang="ja-JP" sz="2400" dirty="0"/>
          </a:p>
          <a:p>
            <a:r>
              <a:rPr lang="en-US" altLang="ja-JP" sz="2400" dirty="0"/>
              <a:t>0.836</a:t>
            </a:r>
            <a:endParaRPr lang="ja-JP" altLang="en-US" sz="2400" dirty="0"/>
          </a:p>
        </p:txBody>
      </p:sp>
      <p:sp>
        <p:nvSpPr>
          <p:cNvPr id="39" name="正方形/長方形 38"/>
          <p:cNvSpPr/>
          <p:nvPr/>
        </p:nvSpPr>
        <p:spPr>
          <a:xfrm>
            <a:off x="9248267" y="3984662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0.519</a:t>
            </a:r>
            <a:endParaRPr lang="ja-JP" altLang="en-US" sz="2400" dirty="0"/>
          </a:p>
        </p:txBody>
      </p:sp>
      <p:sp>
        <p:nvSpPr>
          <p:cNvPr id="40" name="正方形/長方形 39"/>
          <p:cNvSpPr/>
          <p:nvPr/>
        </p:nvSpPr>
        <p:spPr>
          <a:xfrm>
            <a:off x="9248267" y="5191084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0.793</a:t>
            </a:r>
            <a:endParaRPr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6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音声認識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 smtClean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文字認識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Windows IME pad</a:t>
            </a:r>
          </a:p>
          <a:p>
            <a:pPr marL="0" indent="0">
              <a:buNone/>
            </a:pPr>
            <a:r>
              <a:rPr lang="ja-JP" altLang="en-US" dirty="0" smtClean="0"/>
              <a:t>読めない漢字</a:t>
            </a:r>
            <a:r>
              <a:rPr lang="ja-JP" altLang="en-US" dirty="0"/>
              <a:t>の手書きにより検索</a:t>
            </a:r>
            <a:r>
              <a:rPr lang="ja-JP" altLang="en-US" dirty="0" smtClean="0"/>
              <a:t>を支援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その他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 smtClean="0"/>
              <a:t>指紋</a:t>
            </a:r>
            <a:r>
              <a:rPr kumimoji="1" lang="ja-JP" altLang="en-US" sz="3200" dirty="0" smtClean="0"/>
              <a:t>認証</a:t>
            </a:r>
            <a:endParaRPr kumimoji="1" lang="en-US" altLang="ja-JP" sz="3200" dirty="0" smtClean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12243</TotalTime>
  <Words>3376</Words>
  <Application>Microsoft Office PowerPoint</Application>
  <PresentationFormat>ワイド画面</PresentationFormat>
  <Paragraphs>954</Paragraphs>
  <Slides>59</Slides>
  <Notes>13</Notes>
  <HiddenSlides>6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6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デジタルメディア処理2</vt:lpstr>
      <vt:lpstr>デジタルメディア処理２、2019（前期）</vt:lpstr>
      <vt:lpstr>Contents</vt:lpstr>
      <vt:lpstr>パターン認識</vt:lpstr>
      <vt:lpstr>パターン認識</vt:lpstr>
      <vt:lpstr>身近な応用例 - 音声認識</vt:lpstr>
      <vt:lpstr>身近な応用例 – 文字認識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Decision tree と Random forests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識別器</vt:lpstr>
      <vt:lpstr>Classification (識別)</vt:lpstr>
      <vt:lpstr>Miscs</vt:lpstr>
      <vt:lpstr>Miscs</vt:lpstr>
      <vt:lpstr>パターン認識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350</cp:revision>
  <cp:lastPrinted>2019-04-11T08:42:45Z</cp:lastPrinted>
  <dcterms:created xsi:type="dcterms:W3CDTF">2017-01-19T02:23:36Z</dcterms:created>
  <dcterms:modified xsi:type="dcterms:W3CDTF">2019-04-11T08:42:51Z</dcterms:modified>
</cp:coreProperties>
</file>